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8229600" cx="14630400"/>
  <p:notesSz cx="8229600" cy="146304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Barlow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arlow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Barlow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5" Type="http://schemas.openxmlformats.org/officeDocument/2006/relationships/slide" Target="slides/slide1.xml"/><Relationship Id="rId19" Type="http://schemas.openxmlformats.org/officeDocument/2006/relationships/font" Target="fonts/Barlow-bold.fntdata"/><Relationship Id="rId6" Type="http://schemas.openxmlformats.org/officeDocument/2006/relationships/slide" Target="slides/slide2.xml"/><Relationship Id="rId18" Type="http://schemas.openxmlformats.org/officeDocument/2006/relationships/font" Target="fonts/Barlow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hyperlink" Target="http://www.covid19.ibge.gov.br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hyperlink" Target="https://github.com/Data-Analitycs-Pos-Tech-Fiap/covid19_ibge/tree/main/Base%20Tratada%20-%20Covid19%20-%20IBGE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Relationship Id="rId6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2"/>
          <p:cNvSpPr/>
          <p:nvPr/>
        </p:nvSpPr>
        <p:spPr>
          <a:xfrm>
            <a:off x="758309" y="2061329"/>
            <a:ext cx="7627382" cy="142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7068F4"/>
              </a:buClr>
              <a:buSzPts val="4450"/>
              <a:buFont typeface="Barlow"/>
              <a:buNone/>
            </a:pPr>
            <a:r>
              <a:rPr b="1" i="0" lang="en-US" sz="4450" u="none" cap="none" strike="noStrike">
                <a:solidFill>
                  <a:srgbClr val="7068F4"/>
                </a:solidFill>
                <a:latin typeface="Barlow"/>
                <a:ea typeface="Barlow"/>
                <a:cs typeface="Barlow"/>
                <a:sym typeface="Barlow"/>
              </a:rPr>
              <a:t>Análise de Dados da COVID-19: Insights para o Hospital</a:t>
            </a:r>
            <a:endParaRPr b="0" i="0" sz="4450" u="none" cap="none" strike="noStrike"/>
          </a:p>
        </p:txBody>
      </p:sp>
      <p:sp>
        <p:nvSpPr>
          <p:cNvPr id="54" name="Google Shape;54;p12"/>
          <p:cNvSpPr/>
          <p:nvPr/>
        </p:nvSpPr>
        <p:spPr>
          <a:xfrm>
            <a:off x="758309" y="3811667"/>
            <a:ext cx="7627382" cy="1733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Apresentamos uma análise detalhada do comportamento da população durante a pandemia. Usamos dados do PNAD-COVID19 do IBGE. Nosso objetivo é auxiliar o hospital no planejamento estratégico e na tomada de decisões. Isso visa preparar o hospital para um possível novo surto.</a:t>
            </a:r>
            <a:endParaRPr b="0" i="0" sz="1700" u="none" cap="none" strike="noStrike"/>
          </a:p>
        </p:txBody>
      </p:sp>
      <p:sp>
        <p:nvSpPr>
          <p:cNvPr id="55" name="Google Shape;55;p12"/>
          <p:cNvSpPr/>
          <p:nvPr/>
        </p:nvSpPr>
        <p:spPr>
          <a:xfrm>
            <a:off x="758309" y="5805130"/>
            <a:ext cx="346591" cy="346591"/>
          </a:xfrm>
          <a:prstGeom prst="roundRect">
            <a:avLst>
              <a:gd fmla="val 26380043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6" name="Google Shape;5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5929" y="5812750"/>
            <a:ext cx="331351" cy="33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2"/>
          <p:cNvSpPr/>
          <p:nvPr/>
        </p:nvSpPr>
        <p:spPr>
          <a:xfrm>
            <a:off x="1213128" y="5788938"/>
            <a:ext cx="26715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47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00"/>
              <a:buFont typeface="Montserrat"/>
              <a:buNone/>
            </a:pPr>
            <a:r>
              <a:rPr b="1" i="0" lang="en-US" sz="21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por Anderson Silva</a:t>
            </a:r>
            <a:endParaRPr b="0" i="0" sz="21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3" name="Google Shape;6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57282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/>
          <p:nvPr/>
        </p:nvSpPr>
        <p:spPr>
          <a:xfrm>
            <a:off x="758309" y="3252192"/>
            <a:ext cx="6890504" cy="676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05"/>
              </a:lnSpc>
              <a:spcBef>
                <a:spcPts val="0"/>
              </a:spcBef>
              <a:spcAft>
                <a:spcPts val="0"/>
              </a:spcAft>
              <a:buClr>
                <a:srgbClr val="7068F4"/>
              </a:buClr>
              <a:buSzPts val="4250"/>
              <a:buFont typeface="Barlow"/>
              <a:buNone/>
            </a:pPr>
            <a:r>
              <a:rPr b="1" i="0" lang="en-US" sz="4250" u="none" cap="none" strike="noStrike">
                <a:solidFill>
                  <a:srgbClr val="7068F4"/>
                </a:solidFill>
                <a:latin typeface="Barlow"/>
                <a:ea typeface="Barlow"/>
                <a:cs typeface="Barlow"/>
                <a:sym typeface="Barlow"/>
              </a:rPr>
              <a:t>Análises e Proposta do Tema</a:t>
            </a:r>
            <a:endParaRPr b="0" i="0" sz="4250" u="none" cap="none" strike="noStrike"/>
          </a:p>
        </p:txBody>
      </p:sp>
      <p:sp>
        <p:nvSpPr>
          <p:cNvPr id="65" name="Google Shape;65;p13"/>
          <p:cNvSpPr/>
          <p:nvPr/>
        </p:nvSpPr>
        <p:spPr>
          <a:xfrm>
            <a:off x="758309" y="4237911"/>
            <a:ext cx="13113782" cy="6586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Montserrat"/>
              <a:buNone/>
            </a:pPr>
            <a:r>
              <a:rPr b="0" i="0" lang="en-US" sz="16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O hospital nos contratou para estudar o comportamento da população durante a pandemia. Buscamos insights para o planejamento estratégico e a tomada de decisões. Isso ajudará em caso de um novo surto da doença.</a:t>
            </a:r>
            <a:endParaRPr b="0" i="0" sz="1600" u="none" cap="none" strike="noStrike"/>
          </a:p>
        </p:txBody>
      </p:sp>
      <p:sp>
        <p:nvSpPr>
          <p:cNvPr id="66" name="Google Shape;66;p13"/>
          <p:cNvSpPr/>
          <p:nvPr/>
        </p:nvSpPr>
        <p:spPr>
          <a:xfrm>
            <a:off x="758309" y="5128022"/>
            <a:ext cx="13113782" cy="6586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Montserrat"/>
              <a:buNone/>
            </a:pPr>
            <a:r>
              <a:rPr b="0" i="0" lang="en-US" sz="16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Usamos a base de dados do estudo PNAD-COVID 19, do IBGE, com 20 questões. Analisamos características clínicas, perfil demográfico e impacto econômico.</a:t>
            </a:r>
            <a:endParaRPr b="0" i="0" sz="1600" u="none" cap="none" strike="noStrike"/>
          </a:p>
        </p:txBody>
      </p:sp>
      <p:sp>
        <p:nvSpPr>
          <p:cNvPr id="67" name="Google Shape;67;p13"/>
          <p:cNvSpPr/>
          <p:nvPr/>
        </p:nvSpPr>
        <p:spPr>
          <a:xfrm>
            <a:off x="758309" y="6018133"/>
            <a:ext cx="4234101" cy="1532096"/>
          </a:xfrm>
          <a:prstGeom prst="roundRect">
            <a:avLst>
              <a:gd fmla="val 12091" name="adj"/>
            </a:avLst>
          </a:prstGeom>
          <a:solidFill>
            <a:srgbClr val="EEEFF5"/>
          </a:solidFill>
          <a:ln>
            <a:noFill/>
          </a:ln>
          <a:effectLst>
            <a:outerShdw blurRad="50800" rotWithShape="0" algn="bl" dir="13500000" dist="25400">
              <a:srgbClr val="FFFFFF">
                <a:alpha val="6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3"/>
          <p:cNvSpPr/>
          <p:nvPr/>
        </p:nvSpPr>
        <p:spPr>
          <a:xfrm>
            <a:off x="964049" y="6223873"/>
            <a:ext cx="2708196" cy="338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00"/>
              <a:buFont typeface="Barlow"/>
              <a:buNone/>
            </a:pPr>
            <a:r>
              <a:rPr b="1" i="0" lang="en-US" sz="210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Sintomas</a:t>
            </a:r>
            <a:endParaRPr b="0" i="0" sz="2100" u="none" cap="none" strike="noStrike"/>
          </a:p>
        </p:txBody>
      </p:sp>
      <p:sp>
        <p:nvSpPr>
          <p:cNvPr id="69" name="Google Shape;69;p13"/>
          <p:cNvSpPr/>
          <p:nvPr/>
        </p:nvSpPr>
        <p:spPr>
          <a:xfrm>
            <a:off x="964049" y="6685836"/>
            <a:ext cx="3822621" cy="6586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Montserrat"/>
              <a:buNone/>
            </a:pPr>
            <a:r>
              <a:rPr b="0" i="0" lang="en-US" sz="16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Frequência e gravidade dos sintomas apresentados.</a:t>
            </a:r>
            <a:endParaRPr b="0" i="0" sz="1600" u="none" cap="none" strike="noStrike"/>
          </a:p>
        </p:txBody>
      </p:sp>
      <p:sp>
        <p:nvSpPr>
          <p:cNvPr id="70" name="Google Shape;70;p13"/>
          <p:cNvSpPr/>
          <p:nvPr/>
        </p:nvSpPr>
        <p:spPr>
          <a:xfrm>
            <a:off x="5198150" y="6018133"/>
            <a:ext cx="4234101" cy="1532096"/>
          </a:xfrm>
          <a:prstGeom prst="roundRect">
            <a:avLst>
              <a:gd fmla="val 12091" name="adj"/>
            </a:avLst>
          </a:prstGeom>
          <a:solidFill>
            <a:srgbClr val="EEEFF5"/>
          </a:solidFill>
          <a:ln>
            <a:noFill/>
          </a:ln>
          <a:effectLst>
            <a:outerShdw blurRad="50800" rotWithShape="0" algn="bl" dir="13500000" dist="25400">
              <a:srgbClr val="FFFFFF">
                <a:alpha val="6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3"/>
          <p:cNvSpPr/>
          <p:nvPr/>
        </p:nvSpPr>
        <p:spPr>
          <a:xfrm>
            <a:off x="5403890" y="6223873"/>
            <a:ext cx="2708196" cy="338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00"/>
              <a:buFont typeface="Barlow"/>
              <a:buNone/>
            </a:pPr>
            <a:r>
              <a:rPr b="1" i="0" lang="en-US" sz="210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Perfil</a:t>
            </a:r>
            <a:endParaRPr b="0" i="0" sz="2100" u="none" cap="none" strike="noStrike"/>
          </a:p>
        </p:txBody>
      </p:sp>
      <p:sp>
        <p:nvSpPr>
          <p:cNvPr id="72" name="Google Shape;72;p13"/>
          <p:cNvSpPr/>
          <p:nvPr/>
        </p:nvSpPr>
        <p:spPr>
          <a:xfrm>
            <a:off x="5403890" y="6685836"/>
            <a:ext cx="3822621" cy="6586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Montserrat"/>
              <a:buNone/>
            </a:pPr>
            <a:r>
              <a:rPr b="0" i="0" lang="en-US" sz="16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Faixa etária, gênero e distribuição geográfica da população.</a:t>
            </a:r>
            <a:endParaRPr b="0" i="0" sz="1600" u="none" cap="none" strike="noStrike"/>
          </a:p>
        </p:txBody>
      </p:sp>
      <p:sp>
        <p:nvSpPr>
          <p:cNvPr id="73" name="Google Shape;73;p13"/>
          <p:cNvSpPr/>
          <p:nvPr/>
        </p:nvSpPr>
        <p:spPr>
          <a:xfrm>
            <a:off x="9637990" y="6018133"/>
            <a:ext cx="4234101" cy="1532096"/>
          </a:xfrm>
          <a:prstGeom prst="roundRect">
            <a:avLst>
              <a:gd fmla="val 12091" name="adj"/>
            </a:avLst>
          </a:prstGeom>
          <a:solidFill>
            <a:srgbClr val="EEEFF5"/>
          </a:solidFill>
          <a:ln>
            <a:noFill/>
          </a:ln>
          <a:effectLst>
            <a:outerShdw blurRad="50800" rotWithShape="0" algn="bl" dir="13500000" dist="25400">
              <a:srgbClr val="FFFFFF">
                <a:alpha val="6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3"/>
          <p:cNvSpPr/>
          <p:nvPr/>
        </p:nvSpPr>
        <p:spPr>
          <a:xfrm>
            <a:off x="9843730" y="6223873"/>
            <a:ext cx="2708196" cy="338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00"/>
              <a:buFont typeface="Barlow"/>
              <a:buNone/>
            </a:pPr>
            <a:r>
              <a:rPr b="1" i="0" lang="en-US" sz="210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Economia</a:t>
            </a:r>
            <a:endParaRPr b="0" i="0" sz="2100" u="none" cap="none" strike="noStrike"/>
          </a:p>
        </p:txBody>
      </p:sp>
      <p:sp>
        <p:nvSpPr>
          <p:cNvPr id="75" name="Google Shape;75;p13"/>
          <p:cNvSpPr/>
          <p:nvPr/>
        </p:nvSpPr>
        <p:spPr>
          <a:xfrm>
            <a:off x="9843730" y="6685836"/>
            <a:ext cx="3822621" cy="6586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Montserrat"/>
              <a:buNone/>
            </a:pPr>
            <a:r>
              <a:rPr b="0" i="0" lang="en-US" sz="16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Impacto na renda familiar e acesso a serviços essenciais.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1" name="Google Shape;8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/>
          <p:nvPr/>
        </p:nvSpPr>
        <p:spPr>
          <a:xfrm>
            <a:off x="6244709" y="771287"/>
            <a:ext cx="5701546" cy="712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7068F4"/>
              </a:buClr>
              <a:buSzPts val="4450"/>
              <a:buFont typeface="Barlow"/>
              <a:buNone/>
            </a:pPr>
            <a:r>
              <a:rPr b="1" i="0" lang="en-US" sz="4450" u="none" cap="none" strike="noStrike">
                <a:solidFill>
                  <a:srgbClr val="7068F4"/>
                </a:solidFill>
                <a:latin typeface="Barlow"/>
                <a:ea typeface="Barlow"/>
                <a:cs typeface="Barlow"/>
                <a:sym typeface="Barlow"/>
              </a:rPr>
              <a:t>Objetivos da Análise</a:t>
            </a:r>
            <a:endParaRPr b="0" i="0" sz="4450" u="none" cap="none" strike="noStrike"/>
          </a:p>
        </p:txBody>
      </p:sp>
      <p:sp>
        <p:nvSpPr>
          <p:cNvPr id="83" name="Google Shape;83;p14"/>
          <p:cNvSpPr/>
          <p:nvPr/>
        </p:nvSpPr>
        <p:spPr>
          <a:xfrm>
            <a:off x="6244709" y="2052638"/>
            <a:ext cx="487442" cy="487442"/>
          </a:xfrm>
          <a:prstGeom prst="roundRect">
            <a:avLst>
              <a:gd fmla="val 40004" name="adj"/>
            </a:avLst>
          </a:prstGeom>
          <a:solidFill>
            <a:srgbClr val="EEEFF5"/>
          </a:solidFill>
          <a:ln>
            <a:noFill/>
          </a:ln>
          <a:effectLst>
            <a:outerShdw blurRad="53340" rotWithShape="0" algn="bl" dir="13500000" dist="26670">
              <a:srgbClr val="FFFFFF">
                <a:alpha val="6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4"/>
          <p:cNvSpPr/>
          <p:nvPr/>
        </p:nvSpPr>
        <p:spPr>
          <a:xfrm>
            <a:off x="6317397" y="2082582"/>
            <a:ext cx="342067" cy="427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50"/>
              <a:buFont typeface="Barlow"/>
              <a:buNone/>
            </a:pPr>
            <a:r>
              <a:rPr b="1" i="0" lang="en-US" sz="265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b="0" i="0" sz="2650" u="none" cap="none" strike="noStrike"/>
          </a:p>
        </p:txBody>
      </p:sp>
      <p:sp>
        <p:nvSpPr>
          <p:cNvPr id="85" name="Google Shape;85;p14"/>
          <p:cNvSpPr/>
          <p:nvPr/>
        </p:nvSpPr>
        <p:spPr>
          <a:xfrm>
            <a:off x="6948726" y="2052638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Contexto dos dados</a:t>
            </a:r>
            <a:endParaRPr b="0" i="0" sz="2200" u="none" cap="none" strike="noStrike"/>
          </a:p>
        </p:txBody>
      </p:sp>
      <p:sp>
        <p:nvSpPr>
          <p:cNvPr id="86" name="Google Shape;86;p14"/>
          <p:cNvSpPr/>
          <p:nvPr/>
        </p:nvSpPr>
        <p:spPr>
          <a:xfrm>
            <a:off x="6948726" y="2538770"/>
            <a:ext cx="6923365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Apresentar a fonte e a relevância dos dados utilizados.</a:t>
            </a:r>
            <a:endParaRPr b="0" i="0" sz="1700" u="none" cap="none" strike="noStrike"/>
          </a:p>
        </p:txBody>
      </p:sp>
      <p:sp>
        <p:nvSpPr>
          <p:cNvPr id="87" name="Google Shape;87;p14"/>
          <p:cNvSpPr/>
          <p:nvPr/>
        </p:nvSpPr>
        <p:spPr>
          <a:xfrm>
            <a:off x="6244709" y="3345775"/>
            <a:ext cx="487442" cy="487442"/>
          </a:xfrm>
          <a:prstGeom prst="roundRect">
            <a:avLst>
              <a:gd fmla="val 40004" name="adj"/>
            </a:avLst>
          </a:prstGeom>
          <a:solidFill>
            <a:srgbClr val="EEEFF5"/>
          </a:solidFill>
          <a:ln>
            <a:noFill/>
          </a:ln>
          <a:effectLst>
            <a:outerShdw blurRad="53340" rotWithShape="0" algn="bl" dir="13500000" dist="26670">
              <a:srgbClr val="FFFFFF">
                <a:alpha val="6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4"/>
          <p:cNvSpPr/>
          <p:nvPr/>
        </p:nvSpPr>
        <p:spPr>
          <a:xfrm>
            <a:off x="6317397" y="3375720"/>
            <a:ext cx="342067" cy="427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50"/>
              <a:buFont typeface="Barlow"/>
              <a:buNone/>
            </a:pPr>
            <a:r>
              <a:rPr b="1" i="0" lang="en-US" sz="265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b="0" i="0" sz="2650" u="none" cap="none" strike="noStrike"/>
          </a:p>
        </p:txBody>
      </p:sp>
      <p:sp>
        <p:nvSpPr>
          <p:cNvPr id="89" name="Google Shape;89;p14"/>
          <p:cNvSpPr/>
          <p:nvPr/>
        </p:nvSpPr>
        <p:spPr>
          <a:xfrm>
            <a:off x="6948726" y="3345775"/>
            <a:ext cx="4082296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Estruturação do banco de dados</a:t>
            </a:r>
            <a:endParaRPr b="0" i="0" sz="2200" u="none" cap="none" strike="noStrike"/>
          </a:p>
        </p:txBody>
      </p:sp>
      <p:sp>
        <p:nvSpPr>
          <p:cNvPr id="90" name="Google Shape;90;p14"/>
          <p:cNvSpPr/>
          <p:nvPr/>
        </p:nvSpPr>
        <p:spPr>
          <a:xfrm>
            <a:off x="6948726" y="3831908"/>
            <a:ext cx="6923365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Descrever o processo de organização e tratamento dos dados.</a:t>
            </a:r>
            <a:endParaRPr b="0" i="0" sz="1700" u="none" cap="none" strike="noStrike"/>
          </a:p>
        </p:txBody>
      </p:sp>
      <p:sp>
        <p:nvSpPr>
          <p:cNvPr id="91" name="Google Shape;91;p14"/>
          <p:cNvSpPr/>
          <p:nvPr/>
        </p:nvSpPr>
        <p:spPr>
          <a:xfrm>
            <a:off x="6244709" y="4638913"/>
            <a:ext cx="487442" cy="487442"/>
          </a:xfrm>
          <a:prstGeom prst="roundRect">
            <a:avLst>
              <a:gd fmla="val 40004" name="adj"/>
            </a:avLst>
          </a:prstGeom>
          <a:solidFill>
            <a:srgbClr val="EEEFF5"/>
          </a:solidFill>
          <a:ln>
            <a:noFill/>
          </a:ln>
          <a:effectLst>
            <a:outerShdw blurRad="53340" rotWithShape="0" algn="bl" dir="13500000" dist="26670">
              <a:srgbClr val="FFFFFF">
                <a:alpha val="6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4"/>
          <p:cNvSpPr/>
          <p:nvPr/>
        </p:nvSpPr>
        <p:spPr>
          <a:xfrm>
            <a:off x="6317397" y="4668857"/>
            <a:ext cx="342067" cy="427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50"/>
              <a:buFont typeface="Barlow"/>
              <a:buNone/>
            </a:pPr>
            <a:r>
              <a:rPr b="1" i="0" lang="en-US" sz="265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b="0" i="0" sz="2650" u="none" cap="none" strike="noStrike"/>
          </a:p>
        </p:txBody>
      </p:sp>
      <p:sp>
        <p:nvSpPr>
          <p:cNvPr id="93" name="Google Shape;93;p14"/>
          <p:cNvSpPr/>
          <p:nvPr/>
        </p:nvSpPr>
        <p:spPr>
          <a:xfrm>
            <a:off x="6948726" y="4638913"/>
            <a:ext cx="293965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Análises das perguntas</a:t>
            </a:r>
            <a:endParaRPr b="0" i="0" sz="2200" u="none" cap="none" strike="noStrike"/>
          </a:p>
        </p:txBody>
      </p:sp>
      <p:sp>
        <p:nvSpPr>
          <p:cNvPr id="94" name="Google Shape;94;p14"/>
          <p:cNvSpPr/>
          <p:nvPr/>
        </p:nvSpPr>
        <p:spPr>
          <a:xfrm>
            <a:off x="6948726" y="5125045"/>
            <a:ext cx="6923365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Apresentar os resultados das análises das 20 perguntas selecionadas.</a:t>
            </a:r>
            <a:endParaRPr b="0" i="0" sz="1700" u="none" cap="none" strike="noStrike"/>
          </a:p>
        </p:txBody>
      </p:sp>
      <p:sp>
        <p:nvSpPr>
          <p:cNvPr id="95" name="Google Shape;95;p14"/>
          <p:cNvSpPr/>
          <p:nvPr/>
        </p:nvSpPr>
        <p:spPr>
          <a:xfrm>
            <a:off x="6244709" y="6278761"/>
            <a:ext cx="487442" cy="487442"/>
          </a:xfrm>
          <a:prstGeom prst="roundRect">
            <a:avLst>
              <a:gd fmla="val 40004" name="adj"/>
            </a:avLst>
          </a:prstGeom>
          <a:solidFill>
            <a:srgbClr val="EEEFF5"/>
          </a:solidFill>
          <a:ln>
            <a:noFill/>
          </a:ln>
          <a:effectLst>
            <a:outerShdw blurRad="53340" rotWithShape="0" algn="bl" dir="13500000" dist="26670">
              <a:srgbClr val="FFFFFF">
                <a:alpha val="6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4"/>
          <p:cNvSpPr/>
          <p:nvPr/>
        </p:nvSpPr>
        <p:spPr>
          <a:xfrm>
            <a:off x="6317397" y="6308705"/>
            <a:ext cx="342067" cy="427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50"/>
              <a:buFont typeface="Barlow"/>
              <a:buNone/>
            </a:pPr>
            <a:r>
              <a:rPr b="1" i="0" lang="en-US" sz="265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b="0" i="0" sz="2650" u="none" cap="none" strike="noStrike"/>
          </a:p>
        </p:txBody>
      </p:sp>
      <p:sp>
        <p:nvSpPr>
          <p:cNvPr id="97" name="Google Shape;97;p14"/>
          <p:cNvSpPr/>
          <p:nvPr/>
        </p:nvSpPr>
        <p:spPr>
          <a:xfrm>
            <a:off x="6948726" y="6278761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Ações para o hospital</a:t>
            </a:r>
            <a:endParaRPr b="0" i="0" sz="2200" u="none" cap="none" strike="noStrike"/>
          </a:p>
        </p:txBody>
      </p:sp>
      <p:sp>
        <p:nvSpPr>
          <p:cNvPr id="98" name="Google Shape;98;p14"/>
          <p:cNvSpPr/>
          <p:nvPr/>
        </p:nvSpPr>
        <p:spPr>
          <a:xfrm>
            <a:off x="6948726" y="6764893"/>
            <a:ext cx="6923365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Propor ações que o hospital pode tomar em caso de novo surto de COVID-19.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/>
          <p:nvPr/>
        </p:nvSpPr>
        <p:spPr>
          <a:xfrm>
            <a:off x="655082" y="514707"/>
            <a:ext cx="6579632" cy="6156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75"/>
              </a:lnSpc>
              <a:spcBef>
                <a:spcPts val="0"/>
              </a:spcBef>
              <a:spcAft>
                <a:spcPts val="0"/>
              </a:spcAft>
              <a:buClr>
                <a:srgbClr val="7068F4"/>
              </a:buClr>
              <a:buSzPts val="3850"/>
              <a:buFont typeface="Barlow"/>
              <a:buNone/>
            </a:pPr>
            <a:r>
              <a:rPr b="1" i="0" lang="en-US" sz="3850" u="none" cap="none" strike="noStrike">
                <a:solidFill>
                  <a:srgbClr val="7068F4"/>
                </a:solidFill>
                <a:latin typeface="Barlow"/>
                <a:ea typeface="Barlow"/>
                <a:cs typeface="Barlow"/>
                <a:sym typeface="Barlow"/>
              </a:rPr>
              <a:t>Visão Geral dos Dados do IBGE</a:t>
            </a:r>
            <a:endParaRPr b="0" i="0" sz="3850" u="none" cap="none" strike="noStrike"/>
          </a:p>
        </p:txBody>
      </p:sp>
      <p:pic>
        <p:nvPicPr>
          <p:cNvPr descr="preencoded.png" id="105" name="Google Shape;10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082" y="1621631"/>
            <a:ext cx="8773835" cy="40368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/>
          <p:nvPr/>
        </p:nvSpPr>
        <p:spPr>
          <a:xfrm>
            <a:off x="9893260" y="1579483"/>
            <a:ext cx="4089559" cy="2994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SzPts val="1450"/>
              <a:buFont typeface="Arial"/>
              <a:buNone/>
            </a:pPr>
            <a:r>
              <a:t/>
            </a:r>
            <a:endParaRPr b="0" i="0" sz="1450" u="none" cap="none" strike="noStrike"/>
          </a:p>
        </p:txBody>
      </p:sp>
      <p:sp>
        <p:nvSpPr>
          <p:cNvPr id="107" name="Google Shape;107;p15"/>
          <p:cNvSpPr/>
          <p:nvPr/>
        </p:nvSpPr>
        <p:spPr>
          <a:xfrm>
            <a:off x="655082" y="6079450"/>
            <a:ext cx="13320236" cy="5988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Montserrat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Iniciamos o projeto no site do IBGE Covid-19: </a:t>
            </a:r>
            <a:r>
              <a:rPr b="0" i="0" lang="en-US" sz="145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www.covid19.ibge.gov.br</a:t>
            </a:r>
            <a:r>
              <a:rPr b="0" i="0" lang="en-US" sz="145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. Buscamos informações sobre os dados disponíveis. Consultamos "Tabelas, Metadados, Publicação –Divulgação Mensal".</a:t>
            </a:r>
            <a:endParaRPr b="0" i="0" sz="1450" u="none" cap="none" strike="noStrike"/>
          </a:p>
        </p:txBody>
      </p:sp>
      <p:sp>
        <p:nvSpPr>
          <p:cNvPr id="108" name="Google Shape;108;p15"/>
          <p:cNvSpPr/>
          <p:nvPr/>
        </p:nvSpPr>
        <p:spPr>
          <a:xfrm>
            <a:off x="655082" y="7076003"/>
            <a:ext cx="2462927" cy="3078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7068F4"/>
              </a:buClr>
              <a:buSzPts val="1900"/>
              <a:buFont typeface="Barlow"/>
              <a:buNone/>
            </a:pPr>
            <a:r>
              <a:rPr b="1" i="0" lang="en-US" sz="1900" u="none" cap="none" strike="noStrike">
                <a:solidFill>
                  <a:srgbClr val="7068F4"/>
                </a:solidFill>
                <a:latin typeface="Barlow"/>
                <a:ea typeface="Barlow"/>
                <a:cs typeface="Barlow"/>
                <a:sym typeface="Barlow"/>
              </a:rPr>
              <a:t>Fonte de Dados</a:t>
            </a:r>
            <a:endParaRPr b="0" i="0" sz="1900" u="none" cap="none" strike="noStrike"/>
          </a:p>
        </p:txBody>
      </p:sp>
      <p:sp>
        <p:nvSpPr>
          <p:cNvPr id="109" name="Google Shape;109;p15"/>
          <p:cNvSpPr/>
          <p:nvPr/>
        </p:nvSpPr>
        <p:spPr>
          <a:xfrm>
            <a:off x="655082" y="7571065"/>
            <a:ext cx="6431756" cy="2994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Montserrat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Site do IBGE Covid-19.</a:t>
            </a:r>
            <a:endParaRPr b="0" i="0" sz="1450" u="none" cap="none" strike="noStrike"/>
          </a:p>
        </p:txBody>
      </p:sp>
      <p:sp>
        <p:nvSpPr>
          <p:cNvPr id="110" name="Google Shape;110;p15"/>
          <p:cNvSpPr/>
          <p:nvPr/>
        </p:nvSpPr>
        <p:spPr>
          <a:xfrm>
            <a:off x="7551182" y="7076003"/>
            <a:ext cx="2462927" cy="3078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7068F4"/>
              </a:buClr>
              <a:buSzPts val="1900"/>
              <a:buFont typeface="Barlow"/>
              <a:buNone/>
            </a:pPr>
            <a:r>
              <a:rPr b="1" i="0" lang="en-US" sz="1900" u="none" cap="none" strike="noStrike">
                <a:solidFill>
                  <a:srgbClr val="7068F4"/>
                </a:solidFill>
                <a:latin typeface="Barlow"/>
                <a:ea typeface="Barlow"/>
                <a:cs typeface="Barlow"/>
                <a:sym typeface="Barlow"/>
              </a:rPr>
              <a:t>Informações</a:t>
            </a:r>
            <a:endParaRPr b="0" i="0" sz="1900" u="none" cap="none" strike="noStrike"/>
          </a:p>
        </p:txBody>
      </p:sp>
      <p:sp>
        <p:nvSpPr>
          <p:cNvPr id="111" name="Google Shape;111;p15"/>
          <p:cNvSpPr/>
          <p:nvPr/>
        </p:nvSpPr>
        <p:spPr>
          <a:xfrm>
            <a:off x="7551182" y="7571065"/>
            <a:ext cx="6431756" cy="2994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Montserrat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Visão geral dos dados disponíveis.</a:t>
            </a:r>
            <a:endParaRPr b="0" i="0" sz="14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7" name="Google Shape;11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03120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6"/>
          <p:cNvSpPr/>
          <p:nvPr/>
        </p:nvSpPr>
        <p:spPr>
          <a:xfrm>
            <a:off x="758309" y="2927509"/>
            <a:ext cx="6991826" cy="5345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73"/>
              </a:lnSpc>
              <a:spcBef>
                <a:spcPts val="0"/>
              </a:spcBef>
              <a:spcAft>
                <a:spcPts val="0"/>
              </a:spcAft>
              <a:buClr>
                <a:srgbClr val="7068F4"/>
              </a:buClr>
              <a:buSzPts val="3350"/>
              <a:buFont typeface="Barlow"/>
              <a:buNone/>
            </a:pPr>
            <a:r>
              <a:rPr b="1" i="0" lang="en-US" sz="3350" u="none" cap="none" strike="noStrike">
                <a:solidFill>
                  <a:srgbClr val="7068F4"/>
                </a:solidFill>
                <a:latin typeface="Barlow"/>
                <a:ea typeface="Barlow"/>
                <a:cs typeface="Barlow"/>
                <a:sym typeface="Barlow"/>
              </a:rPr>
              <a:t>Integração da Base de Dados na AWS</a:t>
            </a:r>
            <a:endParaRPr b="0" i="0" sz="3350" u="none" cap="none" strike="noStrike"/>
          </a:p>
        </p:txBody>
      </p:sp>
      <p:sp>
        <p:nvSpPr>
          <p:cNvPr id="119" name="Google Shape;119;p16"/>
          <p:cNvSpPr/>
          <p:nvPr/>
        </p:nvSpPr>
        <p:spPr>
          <a:xfrm>
            <a:off x="758309" y="3705820"/>
            <a:ext cx="13113782" cy="520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Montserrat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Realizamos o download dos dados brutos do site do IBGE. Utilizamos a AWS para armazenar e processar as informações. A escolha pela AWS se deve à sua robustez e escalabilidade. Isso é essencial para lidar com grandes volumes de dados.</a:t>
            </a:r>
            <a:endParaRPr b="0" i="0" sz="1250" u="none" cap="none" strike="noStrike"/>
          </a:p>
        </p:txBody>
      </p:sp>
      <p:pic>
        <p:nvPicPr>
          <p:cNvPr descr="preencoded.png" id="120" name="Google Shape;12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8309" y="4408646"/>
            <a:ext cx="812483" cy="97488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/>
          <p:nvPr/>
        </p:nvSpPr>
        <p:spPr>
          <a:xfrm>
            <a:off x="1814513" y="4571048"/>
            <a:ext cx="2138005" cy="267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Barlow"/>
              <a:buNone/>
            </a:pPr>
            <a:r>
              <a:rPr b="1" i="0" lang="en-US" sz="165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Download dos Dados</a:t>
            </a:r>
            <a:endParaRPr b="0" i="0" sz="1650" u="none" cap="none" strike="noStrike"/>
          </a:p>
        </p:txBody>
      </p:sp>
      <p:sp>
        <p:nvSpPr>
          <p:cNvPr id="122" name="Google Shape;122;p16"/>
          <p:cNvSpPr/>
          <p:nvPr/>
        </p:nvSpPr>
        <p:spPr>
          <a:xfrm>
            <a:off x="1814513" y="4935736"/>
            <a:ext cx="12057578" cy="2600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Montserrat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Dados brutos baixados do IBGE.</a:t>
            </a:r>
            <a:endParaRPr b="0" i="0" sz="1250" u="none" cap="none" strike="noStrike"/>
          </a:p>
        </p:txBody>
      </p:sp>
      <p:pic>
        <p:nvPicPr>
          <p:cNvPr descr="preencoded.png" id="123" name="Google Shape;123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8309" y="5383530"/>
            <a:ext cx="812483" cy="97488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/>
          <p:nvPr/>
        </p:nvSpPr>
        <p:spPr>
          <a:xfrm>
            <a:off x="1814513" y="5545931"/>
            <a:ext cx="2336006" cy="267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Barlow"/>
              <a:buNone/>
            </a:pPr>
            <a:r>
              <a:rPr b="1" i="0" lang="en-US" sz="165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Armazenamento na AWS</a:t>
            </a:r>
            <a:endParaRPr b="0" i="0" sz="1650" u="none" cap="none" strike="noStrike"/>
          </a:p>
        </p:txBody>
      </p:sp>
      <p:sp>
        <p:nvSpPr>
          <p:cNvPr id="125" name="Google Shape;125;p16"/>
          <p:cNvSpPr/>
          <p:nvPr/>
        </p:nvSpPr>
        <p:spPr>
          <a:xfrm>
            <a:off x="1814513" y="5910620"/>
            <a:ext cx="12057578" cy="2600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Montserrat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Utilização do Amazon S3.</a:t>
            </a:r>
            <a:endParaRPr b="0" i="0" sz="1250" u="none" cap="none" strike="noStrike"/>
          </a:p>
        </p:txBody>
      </p:sp>
      <p:pic>
        <p:nvPicPr>
          <p:cNvPr descr="preencoded.png" id="126" name="Google Shape;126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8309" y="6358414"/>
            <a:ext cx="812483" cy="97488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6"/>
          <p:cNvSpPr/>
          <p:nvPr/>
        </p:nvSpPr>
        <p:spPr>
          <a:xfrm>
            <a:off x="1814513" y="6520815"/>
            <a:ext cx="2138005" cy="267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Barlow"/>
              <a:buNone/>
            </a:pPr>
            <a:r>
              <a:rPr b="1" i="0" lang="en-US" sz="165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Tratamento com SQL</a:t>
            </a:r>
            <a:endParaRPr b="0" i="0" sz="1650" u="none" cap="none" strike="noStrike"/>
          </a:p>
        </p:txBody>
      </p:sp>
      <p:sp>
        <p:nvSpPr>
          <p:cNvPr id="128" name="Google Shape;128;p16"/>
          <p:cNvSpPr/>
          <p:nvPr/>
        </p:nvSpPr>
        <p:spPr>
          <a:xfrm>
            <a:off x="1814513" y="6885503"/>
            <a:ext cx="12057578" cy="2600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Montserrat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Linguagem SQL para tratamento dos dados.</a:t>
            </a:r>
            <a:endParaRPr b="0" i="0" sz="12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/>
          <p:nvPr/>
        </p:nvSpPr>
        <p:spPr>
          <a:xfrm>
            <a:off x="758309" y="747713"/>
            <a:ext cx="7933730" cy="5345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73"/>
              </a:lnSpc>
              <a:spcBef>
                <a:spcPts val="0"/>
              </a:spcBef>
              <a:spcAft>
                <a:spcPts val="0"/>
              </a:spcAft>
              <a:buClr>
                <a:srgbClr val="7068F4"/>
              </a:buClr>
              <a:buSzPts val="3350"/>
              <a:buFont typeface="Barlow"/>
              <a:buNone/>
            </a:pPr>
            <a:r>
              <a:rPr b="1" i="0" lang="en-US" sz="3350" u="none" cap="none" strike="noStrike">
                <a:solidFill>
                  <a:srgbClr val="7068F4"/>
                </a:solidFill>
                <a:latin typeface="Barlow"/>
                <a:ea typeface="Barlow"/>
                <a:cs typeface="Barlow"/>
                <a:sym typeface="Barlow"/>
              </a:rPr>
              <a:t>Infraestrutura AWS para Análise de Dados</a:t>
            </a:r>
            <a:endParaRPr b="0" i="0" sz="3350" u="none" cap="none" strike="noStrike"/>
          </a:p>
        </p:txBody>
      </p:sp>
      <p:pic>
        <p:nvPicPr>
          <p:cNvPr descr="preencoded.png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309" y="1607225"/>
            <a:ext cx="9059108" cy="3990737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/>
          <p:nvPr/>
        </p:nvSpPr>
        <p:spPr>
          <a:xfrm>
            <a:off x="758309" y="5780723"/>
            <a:ext cx="13113782" cy="520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Montserrat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A AWS oferece uma plataforma intuitiva e funcional. Ela facilita o armazenamento seguro dos dados. A AWS otimiza todo o processo de ingestão e análise. Usamos o Amazon S3 para garantir a organização dos dados.</a:t>
            </a:r>
            <a:endParaRPr b="0" i="0" sz="1250" u="none" cap="none" strike="noStrike"/>
          </a:p>
        </p:txBody>
      </p:sp>
      <p:sp>
        <p:nvSpPr>
          <p:cNvPr id="137" name="Google Shape;137;p17"/>
          <p:cNvSpPr/>
          <p:nvPr/>
        </p:nvSpPr>
        <p:spPr>
          <a:xfrm>
            <a:off x="758309" y="6645950"/>
            <a:ext cx="2138005" cy="267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7068F4"/>
              </a:buClr>
              <a:buSzPts val="1650"/>
              <a:buFont typeface="Barlow"/>
              <a:buNone/>
            </a:pPr>
            <a:r>
              <a:rPr b="1" i="0" lang="en-US" sz="1650" u="none" cap="none" strike="noStrike">
                <a:solidFill>
                  <a:srgbClr val="7068F4"/>
                </a:solidFill>
                <a:latin typeface="Barlow"/>
                <a:ea typeface="Barlow"/>
                <a:cs typeface="Barlow"/>
                <a:sym typeface="Barlow"/>
              </a:rPr>
              <a:t>Amazon S3</a:t>
            </a:r>
            <a:endParaRPr b="0" i="0" sz="1650" u="none" cap="none" strike="noStrike"/>
          </a:p>
        </p:txBody>
      </p:sp>
      <p:sp>
        <p:nvSpPr>
          <p:cNvPr id="138" name="Google Shape;138;p17"/>
          <p:cNvSpPr/>
          <p:nvPr/>
        </p:nvSpPr>
        <p:spPr>
          <a:xfrm>
            <a:off x="758309" y="7075646"/>
            <a:ext cx="6358652" cy="2600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Montserrat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Organização e acessibilidade dos dados.</a:t>
            </a:r>
            <a:endParaRPr b="0" i="0" sz="1250" u="none" cap="none" strike="noStrike"/>
          </a:p>
        </p:txBody>
      </p:sp>
      <p:sp>
        <p:nvSpPr>
          <p:cNvPr id="139" name="Google Shape;139;p17"/>
          <p:cNvSpPr/>
          <p:nvPr/>
        </p:nvSpPr>
        <p:spPr>
          <a:xfrm>
            <a:off x="7521059" y="6645950"/>
            <a:ext cx="2138005" cy="267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7068F4"/>
              </a:buClr>
              <a:buSzPts val="1650"/>
              <a:buFont typeface="Barlow"/>
              <a:buNone/>
            </a:pPr>
            <a:r>
              <a:rPr b="1" i="0" lang="en-US" sz="1650" u="none" cap="none" strike="noStrike">
                <a:solidFill>
                  <a:srgbClr val="7068F4"/>
                </a:solidFill>
                <a:latin typeface="Barlow"/>
                <a:ea typeface="Barlow"/>
                <a:cs typeface="Barlow"/>
                <a:sym typeface="Barlow"/>
              </a:rPr>
              <a:t>Ambiente Cloud</a:t>
            </a:r>
            <a:endParaRPr b="0" i="0" sz="1650" u="none" cap="none" strike="noStrike"/>
          </a:p>
        </p:txBody>
      </p:sp>
      <p:sp>
        <p:nvSpPr>
          <p:cNvPr id="140" name="Google Shape;140;p17"/>
          <p:cNvSpPr/>
          <p:nvPr/>
        </p:nvSpPr>
        <p:spPr>
          <a:xfrm>
            <a:off x="7521059" y="7075646"/>
            <a:ext cx="6358652" cy="2600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Montserrat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Plataforma intuitiva e funcional.</a:t>
            </a:r>
            <a:endParaRPr b="0" i="0" sz="12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6" name="Google Shape;14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/>
          <p:nvPr/>
        </p:nvSpPr>
        <p:spPr>
          <a:xfrm>
            <a:off x="6244709" y="663773"/>
            <a:ext cx="7627382" cy="13539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05"/>
              </a:lnSpc>
              <a:spcBef>
                <a:spcPts val="0"/>
              </a:spcBef>
              <a:spcAft>
                <a:spcPts val="0"/>
              </a:spcAft>
              <a:buClr>
                <a:srgbClr val="7068F4"/>
              </a:buClr>
              <a:buSzPts val="4250"/>
              <a:buFont typeface="Barlow"/>
              <a:buNone/>
            </a:pPr>
            <a:r>
              <a:rPr b="1" i="0" lang="en-US" sz="4250" u="none" cap="none" strike="noStrike">
                <a:solidFill>
                  <a:srgbClr val="7068F4"/>
                </a:solidFill>
                <a:latin typeface="Barlow"/>
                <a:ea typeface="Barlow"/>
                <a:cs typeface="Barlow"/>
                <a:sym typeface="Barlow"/>
              </a:rPr>
              <a:t>Seleção e Análise das Perguntas da PNAD-COVID19</a:t>
            </a:r>
            <a:endParaRPr b="0" i="0" sz="4250" u="none" cap="none" strike="noStrike"/>
          </a:p>
        </p:txBody>
      </p:sp>
      <p:sp>
        <p:nvSpPr>
          <p:cNvPr id="148" name="Google Shape;148;p18"/>
          <p:cNvSpPr/>
          <p:nvPr/>
        </p:nvSpPr>
        <p:spPr>
          <a:xfrm>
            <a:off x="6244709" y="2326481"/>
            <a:ext cx="7627382" cy="9879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Montserrat"/>
              <a:buNone/>
            </a:pPr>
            <a:r>
              <a:rPr b="0" i="0" lang="en-US" sz="16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Analisamos 20 perguntas da PNAD-COVID 19 do IBGE. Nosso objetivo é responder ao problema central do projeto. Isso fornecerá subsídios para as ações do hospital. As perguntas abrangem três eixos principais.</a:t>
            </a:r>
            <a:endParaRPr b="0" i="0" sz="1600" u="none" cap="none" strike="noStrike"/>
          </a:p>
        </p:txBody>
      </p:sp>
      <p:sp>
        <p:nvSpPr>
          <p:cNvPr id="149" name="Google Shape;149;p18"/>
          <p:cNvSpPr/>
          <p:nvPr/>
        </p:nvSpPr>
        <p:spPr>
          <a:xfrm>
            <a:off x="6476167" y="3545919"/>
            <a:ext cx="22860" cy="4019788"/>
          </a:xfrm>
          <a:prstGeom prst="roundRect">
            <a:avLst>
              <a:gd fmla="val 810352" name="adj"/>
            </a:avLst>
          </a:prstGeom>
          <a:solidFill>
            <a:srgbClr val="C1C3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6684824" y="3997404"/>
            <a:ext cx="617458" cy="22860"/>
          </a:xfrm>
          <a:prstGeom prst="roundRect">
            <a:avLst>
              <a:gd fmla="val 810352" name="adj"/>
            </a:avLst>
          </a:prstGeom>
          <a:solidFill>
            <a:srgbClr val="C1C3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8"/>
          <p:cNvSpPr/>
          <p:nvPr/>
        </p:nvSpPr>
        <p:spPr>
          <a:xfrm>
            <a:off x="6244650" y="3777377"/>
            <a:ext cx="463034" cy="463034"/>
          </a:xfrm>
          <a:prstGeom prst="roundRect">
            <a:avLst>
              <a:gd fmla="val 40007" name="adj"/>
            </a:avLst>
          </a:prstGeom>
          <a:solidFill>
            <a:srgbClr val="EEEFF5"/>
          </a:solidFill>
          <a:ln>
            <a:noFill/>
          </a:ln>
          <a:effectLst>
            <a:outerShdw blurRad="50800" rotWithShape="0" algn="bl" dir="13500000" dist="25400">
              <a:srgbClr val="FFFFFF">
                <a:alpha val="6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8"/>
          <p:cNvSpPr/>
          <p:nvPr/>
        </p:nvSpPr>
        <p:spPr>
          <a:xfrm>
            <a:off x="6313646" y="3805714"/>
            <a:ext cx="324922" cy="406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50"/>
              <a:buFont typeface="Barlow"/>
              <a:buNone/>
            </a:pPr>
            <a:r>
              <a:rPr b="1" i="0" lang="en-US" sz="255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b="0" i="0" sz="2550" u="none" cap="none" strike="noStrike"/>
          </a:p>
        </p:txBody>
      </p:sp>
      <p:sp>
        <p:nvSpPr>
          <p:cNvPr id="153" name="Google Shape;153;p18"/>
          <p:cNvSpPr/>
          <p:nvPr/>
        </p:nvSpPr>
        <p:spPr>
          <a:xfrm>
            <a:off x="7505343" y="3751659"/>
            <a:ext cx="2816900" cy="338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00"/>
              <a:buFont typeface="Barlow"/>
              <a:buNone/>
            </a:pPr>
            <a:r>
              <a:rPr b="1" i="0" lang="en-US" sz="210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Características clínicas</a:t>
            </a:r>
            <a:endParaRPr b="0" i="0" sz="2100" u="none" cap="none" strike="noStrike"/>
          </a:p>
        </p:txBody>
      </p:sp>
      <p:sp>
        <p:nvSpPr>
          <p:cNvPr id="154" name="Google Shape;154;p18"/>
          <p:cNvSpPr/>
          <p:nvPr/>
        </p:nvSpPr>
        <p:spPr>
          <a:xfrm>
            <a:off x="7505343" y="4213622"/>
            <a:ext cx="6366748" cy="3293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Montserrat"/>
              <a:buNone/>
            </a:pPr>
            <a:r>
              <a:rPr b="0" i="0" lang="en-US" sz="16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Sintomas, gravidade, comorbidades.</a:t>
            </a:r>
            <a:endParaRPr b="0" i="0" sz="1600" u="none" cap="none" strike="noStrike"/>
          </a:p>
        </p:txBody>
      </p:sp>
      <p:sp>
        <p:nvSpPr>
          <p:cNvPr id="155" name="Google Shape;155;p18"/>
          <p:cNvSpPr/>
          <p:nvPr/>
        </p:nvSpPr>
        <p:spPr>
          <a:xfrm>
            <a:off x="6684824" y="5405914"/>
            <a:ext cx="617458" cy="22860"/>
          </a:xfrm>
          <a:prstGeom prst="roundRect">
            <a:avLst>
              <a:gd fmla="val 810352" name="adj"/>
            </a:avLst>
          </a:prstGeom>
          <a:solidFill>
            <a:srgbClr val="C1C3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8"/>
          <p:cNvSpPr/>
          <p:nvPr/>
        </p:nvSpPr>
        <p:spPr>
          <a:xfrm>
            <a:off x="6244650" y="5185886"/>
            <a:ext cx="463034" cy="463034"/>
          </a:xfrm>
          <a:prstGeom prst="roundRect">
            <a:avLst>
              <a:gd fmla="val 40007" name="adj"/>
            </a:avLst>
          </a:prstGeom>
          <a:solidFill>
            <a:srgbClr val="EEEFF5"/>
          </a:solidFill>
          <a:ln>
            <a:noFill/>
          </a:ln>
          <a:effectLst>
            <a:outerShdw blurRad="50800" rotWithShape="0" algn="bl" dir="13500000" dist="25400">
              <a:srgbClr val="FFFFFF">
                <a:alpha val="6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8"/>
          <p:cNvSpPr/>
          <p:nvPr/>
        </p:nvSpPr>
        <p:spPr>
          <a:xfrm>
            <a:off x="6313646" y="5214223"/>
            <a:ext cx="324922" cy="406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50"/>
              <a:buFont typeface="Barlow"/>
              <a:buNone/>
            </a:pPr>
            <a:r>
              <a:rPr b="1" i="0" lang="en-US" sz="255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b="0" i="0" sz="2550" u="none" cap="none" strike="noStrike"/>
          </a:p>
        </p:txBody>
      </p:sp>
      <p:sp>
        <p:nvSpPr>
          <p:cNvPr id="158" name="Google Shape;158;p18"/>
          <p:cNvSpPr/>
          <p:nvPr/>
        </p:nvSpPr>
        <p:spPr>
          <a:xfrm>
            <a:off x="7505343" y="5160169"/>
            <a:ext cx="3357563" cy="338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00"/>
              <a:buFont typeface="Barlow"/>
              <a:buNone/>
            </a:pPr>
            <a:r>
              <a:rPr b="1" i="0" lang="en-US" sz="210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Características econômicas</a:t>
            </a:r>
            <a:endParaRPr b="0" i="0" sz="2100" u="none" cap="none" strike="noStrike"/>
          </a:p>
        </p:txBody>
      </p:sp>
      <p:sp>
        <p:nvSpPr>
          <p:cNvPr id="159" name="Google Shape;159;p18"/>
          <p:cNvSpPr/>
          <p:nvPr/>
        </p:nvSpPr>
        <p:spPr>
          <a:xfrm>
            <a:off x="7505343" y="5622131"/>
            <a:ext cx="6366748" cy="3293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Montserrat"/>
              <a:buNone/>
            </a:pPr>
            <a:r>
              <a:rPr b="0" i="0" lang="en-US" sz="16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Variações na renda familiar e desemprego.</a:t>
            </a:r>
            <a:endParaRPr b="0" i="0" sz="1600" u="none" cap="none" strike="noStrike"/>
          </a:p>
        </p:txBody>
      </p:sp>
      <p:sp>
        <p:nvSpPr>
          <p:cNvPr id="160" name="Google Shape;160;p18"/>
          <p:cNvSpPr/>
          <p:nvPr/>
        </p:nvSpPr>
        <p:spPr>
          <a:xfrm>
            <a:off x="6684824" y="6814423"/>
            <a:ext cx="617458" cy="22860"/>
          </a:xfrm>
          <a:prstGeom prst="roundRect">
            <a:avLst>
              <a:gd fmla="val 810352" name="adj"/>
            </a:avLst>
          </a:prstGeom>
          <a:solidFill>
            <a:srgbClr val="C1C3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8"/>
          <p:cNvSpPr/>
          <p:nvPr/>
        </p:nvSpPr>
        <p:spPr>
          <a:xfrm>
            <a:off x="6244650" y="6594396"/>
            <a:ext cx="463034" cy="463034"/>
          </a:xfrm>
          <a:prstGeom prst="roundRect">
            <a:avLst>
              <a:gd fmla="val 40007" name="adj"/>
            </a:avLst>
          </a:prstGeom>
          <a:solidFill>
            <a:srgbClr val="EEEFF5"/>
          </a:solidFill>
          <a:ln>
            <a:noFill/>
          </a:ln>
          <a:effectLst>
            <a:outerShdw blurRad="50800" rotWithShape="0" algn="bl" dir="13500000" dist="25400">
              <a:srgbClr val="FFFFFF">
                <a:alpha val="6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8"/>
          <p:cNvSpPr/>
          <p:nvPr/>
        </p:nvSpPr>
        <p:spPr>
          <a:xfrm>
            <a:off x="6313646" y="6622733"/>
            <a:ext cx="324922" cy="406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50"/>
              <a:buFont typeface="Barlow"/>
              <a:buNone/>
            </a:pPr>
            <a:r>
              <a:rPr b="1" i="0" lang="en-US" sz="255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b="0" i="0" sz="2550" u="none" cap="none" strike="noStrike"/>
          </a:p>
        </p:txBody>
      </p:sp>
      <p:sp>
        <p:nvSpPr>
          <p:cNvPr id="163" name="Google Shape;163;p18"/>
          <p:cNvSpPr/>
          <p:nvPr/>
        </p:nvSpPr>
        <p:spPr>
          <a:xfrm>
            <a:off x="7505343" y="6568678"/>
            <a:ext cx="3626168" cy="338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00"/>
              <a:buFont typeface="Barlow"/>
              <a:buNone/>
            </a:pPr>
            <a:r>
              <a:rPr b="1" i="0" lang="en-US" sz="210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Comportamento da população</a:t>
            </a:r>
            <a:endParaRPr b="0" i="0" sz="2100" u="none" cap="none" strike="noStrike"/>
          </a:p>
        </p:txBody>
      </p:sp>
      <p:sp>
        <p:nvSpPr>
          <p:cNvPr id="164" name="Google Shape;164;p18"/>
          <p:cNvSpPr/>
          <p:nvPr/>
        </p:nvSpPr>
        <p:spPr>
          <a:xfrm>
            <a:off x="7505343" y="7030641"/>
            <a:ext cx="6366748" cy="3293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Montserrat"/>
              <a:buNone/>
            </a:pPr>
            <a:r>
              <a:rPr b="0" i="0" lang="en-US" sz="16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Adesão ao isolamento e uso de máscaras.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0" name="Google Shape;17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9"/>
          <p:cNvSpPr/>
          <p:nvPr/>
        </p:nvSpPr>
        <p:spPr>
          <a:xfrm>
            <a:off x="6244709" y="1223367"/>
            <a:ext cx="7627382" cy="142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7068F4"/>
              </a:buClr>
              <a:buSzPts val="4450"/>
              <a:buFont typeface="Barlow"/>
              <a:buNone/>
            </a:pPr>
            <a:r>
              <a:rPr b="1" i="0" lang="en-US" sz="4450" u="none" cap="none" strike="noStrike">
                <a:solidFill>
                  <a:srgbClr val="7068F4"/>
                </a:solidFill>
                <a:latin typeface="Barlow"/>
                <a:ea typeface="Barlow"/>
                <a:cs typeface="Barlow"/>
                <a:sym typeface="Barlow"/>
              </a:rPr>
              <a:t>Estruturação das Consultas SQL e Repositório GitHub</a:t>
            </a:r>
            <a:endParaRPr b="0" i="0" sz="4450" u="none" cap="none" strike="noStrike"/>
          </a:p>
        </p:txBody>
      </p:sp>
      <p:sp>
        <p:nvSpPr>
          <p:cNvPr id="172" name="Google Shape;172;p19"/>
          <p:cNvSpPr/>
          <p:nvPr/>
        </p:nvSpPr>
        <p:spPr>
          <a:xfrm>
            <a:off x="6244709" y="2973705"/>
            <a:ext cx="7627382" cy="1040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Desenvolvemos consultas em SQL para analisar as perguntas. Essas consultas extraem insights precisos dos dados. O código-fonte e a estrutura estão disponíveis no GitHub: </a:t>
            </a:r>
            <a:r>
              <a:rPr b="0" i="0" lang="en-US" sz="17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Covid19</a:t>
            </a:r>
            <a:r>
              <a:rPr b="0" i="0" lang="en-US" sz="17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700" u="none" cap="none" strike="noStrike"/>
          </a:p>
        </p:txBody>
      </p:sp>
      <p:sp>
        <p:nvSpPr>
          <p:cNvPr id="173" name="Google Shape;173;p19"/>
          <p:cNvSpPr/>
          <p:nvPr/>
        </p:nvSpPr>
        <p:spPr>
          <a:xfrm>
            <a:off x="6244709" y="4257556"/>
            <a:ext cx="7627382" cy="1265992"/>
          </a:xfrm>
          <a:prstGeom prst="roundRect">
            <a:avLst>
              <a:gd fmla="val 15403" name="adj"/>
            </a:avLst>
          </a:prstGeom>
          <a:solidFill>
            <a:srgbClr val="EEEFF5"/>
          </a:solidFill>
          <a:ln>
            <a:noFill/>
          </a:ln>
          <a:effectLst>
            <a:outerShdw blurRad="53340" rotWithShape="0" algn="bl" dir="13500000" dist="26670">
              <a:srgbClr val="FFFFFF">
                <a:alpha val="6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9"/>
          <p:cNvSpPr/>
          <p:nvPr/>
        </p:nvSpPr>
        <p:spPr>
          <a:xfrm>
            <a:off x="6461284" y="4474131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Consultas SQL</a:t>
            </a:r>
            <a:endParaRPr b="0" i="0" sz="2200" u="none" cap="none" strike="noStrike"/>
          </a:p>
        </p:txBody>
      </p:sp>
      <p:sp>
        <p:nvSpPr>
          <p:cNvPr id="175" name="Google Shape;175;p19"/>
          <p:cNvSpPr/>
          <p:nvPr/>
        </p:nvSpPr>
        <p:spPr>
          <a:xfrm>
            <a:off x="6461284" y="4960263"/>
            <a:ext cx="7194233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Análise das perguntas do questionário.</a:t>
            </a:r>
            <a:endParaRPr b="0" i="0" sz="1700" u="none" cap="none" strike="noStrike"/>
          </a:p>
        </p:txBody>
      </p:sp>
      <p:sp>
        <p:nvSpPr>
          <p:cNvPr id="176" name="Google Shape;176;p19"/>
          <p:cNvSpPr/>
          <p:nvPr/>
        </p:nvSpPr>
        <p:spPr>
          <a:xfrm>
            <a:off x="6244709" y="5740122"/>
            <a:ext cx="7627382" cy="1265992"/>
          </a:xfrm>
          <a:prstGeom prst="roundRect">
            <a:avLst>
              <a:gd fmla="val 15403" name="adj"/>
            </a:avLst>
          </a:prstGeom>
          <a:solidFill>
            <a:srgbClr val="EEEFF5"/>
          </a:solidFill>
          <a:ln>
            <a:noFill/>
          </a:ln>
          <a:effectLst>
            <a:outerShdw blurRad="53340" rotWithShape="0" algn="bl" dir="13500000" dist="26670">
              <a:srgbClr val="FFFFFF">
                <a:alpha val="6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9"/>
          <p:cNvSpPr/>
          <p:nvPr/>
        </p:nvSpPr>
        <p:spPr>
          <a:xfrm>
            <a:off x="6461284" y="5956697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Repositório GitHub</a:t>
            </a:r>
            <a:endParaRPr b="0" i="0" sz="2200" u="none" cap="none" strike="noStrike"/>
          </a:p>
        </p:txBody>
      </p:sp>
      <p:sp>
        <p:nvSpPr>
          <p:cNvPr id="178" name="Google Shape;178;p19"/>
          <p:cNvSpPr/>
          <p:nvPr/>
        </p:nvSpPr>
        <p:spPr>
          <a:xfrm>
            <a:off x="6461284" y="6442829"/>
            <a:ext cx="7194233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Código-fonte e estrutura do projeto.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4" name="Google Shape;18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0"/>
          <p:cNvSpPr/>
          <p:nvPr/>
        </p:nvSpPr>
        <p:spPr>
          <a:xfrm>
            <a:off x="758309" y="905113"/>
            <a:ext cx="7627500" cy="14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7068F4"/>
              </a:buClr>
              <a:buSzPts val="4450"/>
              <a:buFont typeface="Barlow"/>
              <a:buNone/>
            </a:pPr>
            <a:r>
              <a:rPr b="1" i="0" lang="en-US" sz="4450" u="none" cap="none" strike="noStrike">
                <a:solidFill>
                  <a:srgbClr val="7068F4"/>
                </a:solidFill>
                <a:latin typeface="Barlow"/>
                <a:ea typeface="Barlow"/>
                <a:cs typeface="Barlow"/>
                <a:sym typeface="Barlow"/>
              </a:rPr>
              <a:t>Arquitetura da Solução: AWS e Power BI</a:t>
            </a:r>
            <a:endParaRPr b="0" i="0" sz="4450" u="none" cap="none" strike="noStrike"/>
          </a:p>
        </p:txBody>
      </p:sp>
      <p:sp>
        <p:nvSpPr>
          <p:cNvPr id="186" name="Google Shape;186;p20"/>
          <p:cNvSpPr/>
          <p:nvPr/>
        </p:nvSpPr>
        <p:spPr>
          <a:xfrm>
            <a:off x="758309" y="2655451"/>
            <a:ext cx="7627382" cy="138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Após o tratamento dos dados na AWS, as tabelas foram exportadas para o Power BI. No Power BI, estruturamos os dashboards. Criamos gráficos interativos e análises visuais. Isso facilita a interpretação dos resultados.</a:t>
            </a:r>
            <a:endParaRPr b="0" i="0" sz="1700" u="none" cap="none" strike="noStrike"/>
          </a:p>
        </p:txBody>
      </p:sp>
      <p:pic>
        <p:nvPicPr>
          <p:cNvPr descr="preencoded.png" id="187" name="Google Shape;18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8309" y="4323874"/>
            <a:ext cx="541615" cy="54161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0"/>
          <p:cNvSpPr/>
          <p:nvPr/>
        </p:nvSpPr>
        <p:spPr>
          <a:xfrm>
            <a:off x="1516499" y="4286012"/>
            <a:ext cx="2850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Base IBGE</a:t>
            </a:r>
            <a:endParaRPr b="0" i="0" sz="2200" u="none" cap="none" strike="noStrike"/>
          </a:p>
        </p:txBody>
      </p:sp>
      <p:pic>
        <p:nvPicPr>
          <p:cNvPr descr="preencoded.png" id="189" name="Google Shape;18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8309" y="5553313"/>
            <a:ext cx="541615" cy="54161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0"/>
          <p:cNvSpPr/>
          <p:nvPr/>
        </p:nvSpPr>
        <p:spPr>
          <a:xfrm>
            <a:off x="1516499" y="5515451"/>
            <a:ext cx="2850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AWS</a:t>
            </a:r>
            <a:endParaRPr b="0" i="0" sz="2200" u="none" cap="none" strike="noStrike"/>
          </a:p>
        </p:txBody>
      </p:sp>
      <p:pic>
        <p:nvPicPr>
          <p:cNvPr descr="preencoded.png" id="191" name="Google Shape;191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8309" y="6782753"/>
            <a:ext cx="541615" cy="54161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0"/>
          <p:cNvSpPr/>
          <p:nvPr/>
        </p:nvSpPr>
        <p:spPr>
          <a:xfrm>
            <a:off x="1516499" y="6744891"/>
            <a:ext cx="2850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Power BI</a:t>
            </a:r>
            <a:endParaRPr b="0" i="0" sz="22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